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7"/>
  </p:notesMasterIdLst>
  <p:sldIdLst>
    <p:sldId id="345" r:id="rId2"/>
    <p:sldId id="341" r:id="rId3"/>
    <p:sldId id="323" r:id="rId4"/>
    <p:sldId id="322" r:id="rId5"/>
    <p:sldId id="344" r:id="rId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CD"/>
    <a:srgbClr val="E9F0E8"/>
    <a:srgbClr val="AEB1AD"/>
    <a:srgbClr val="36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257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075" cy="350838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1"/>
            <a:ext cx="4029075" cy="350838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B4CAA-AD7A-4A1A-9A2F-990AFE7A57A3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56" tIns="46578" rIns="93156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7975"/>
            <a:ext cx="4029075" cy="350838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37E4E6-EB12-4F98-9E5F-10EB904A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35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035A11ED-AE3D-4924-A55E-6AA98A3D007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6DC882A0-7562-47DE-8CF4-8EC3C2F300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7749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4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CA068-733E-4F0F-B2E8-47054DF6ADA8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BDC5A-2E52-4B35-9811-C7BDF88B7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3AFCD-BC62-4422-A68B-2DA69876C4BD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5F458-6B3E-4530-A4F5-022B212C6D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B01254F8-9107-4519-980C-BFF22994A1EF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B5396CFB-3D6D-4D38-8A18-55BEA66BC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1F4C8-E44A-4927-84C3-BD6790D19671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46AFB977-4A19-484E-A26E-9AA500F08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43BD0-8162-479F-B06A-6410EFEF1548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4668-2126-45CF-9FA3-9BC36CC73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5B74-0662-4A52-AB47-3A0EA915649C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89BE-6A43-4039-B512-CE0AF4022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C08C5-2100-4D65-8241-92CF44165100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FEBF-ED2C-4A0F-A605-0791A7C18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835E-A304-424D-A655-D6BA4F9B04EB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C20D-A144-4322-92A8-A791A525C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63060A8-FA76-405D-8D76-D26FF3CF0869}" type="datetimeFigureOut">
              <a:rPr lang="en-US" smtClean="0"/>
              <a:pPr>
                <a:defRPr/>
              </a:pPr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BE135B1-5767-4DE7-B502-3412C86BF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934201" cy="29323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>            </a:t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>                                  </a:t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/>
            </a:r>
            <a:br>
              <a:rPr lang="en-US" sz="3600" dirty="0" smtClean="0">
                <a:latin typeface="Lucida Handwriting" panose="03010101010101010101" pitchFamily="66" charset="0"/>
              </a:rPr>
            </a:br>
            <a:r>
              <a:rPr lang="en-US" sz="3600" dirty="0" smtClean="0">
                <a:latin typeface="Lucida Handwriting" panose="03010101010101010101" pitchFamily="66" charset="0"/>
              </a:rPr>
              <a:t>The City of</a:t>
            </a:r>
            <a:r>
              <a:rPr lang="en-US" sz="3600" dirty="0">
                <a:latin typeface="Lucida Handwriting" panose="03010101010101010101" pitchFamily="66" charset="0"/>
              </a:rPr>
              <a:t/>
            </a:r>
            <a:br>
              <a:rPr lang="en-US" sz="3600" dirty="0">
                <a:latin typeface="Lucida Handwriting" panose="03010101010101010101" pitchFamily="66" charset="0"/>
              </a:rPr>
            </a:br>
            <a:r>
              <a:rPr lang="en-US" sz="6000" dirty="0" smtClean="0">
                <a:latin typeface="Georgia" panose="02040502050405020303" pitchFamily="18" charset="0"/>
              </a:rPr>
              <a:t>ENGLEWOOD </a:t>
            </a:r>
            <a:r>
              <a:rPr lang="en-US" sz="88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810000"/>
            <a:ext cx="6172201" cy="1828800"/>
          </a:xfrm>
        </p:spPr>
        <p:txBody>
          <a:bodyPr>
            <a:normAutofit fontScale="550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7600" b="1" dirty="0"/>
              <a:t>2023 Budget </a:t>
            </a:r>
            <a:r>
              <a:rPr lang="en-US" sz="7600" b="1" dirty="0" smtClean="0"/>
              <a:t>Introduction</a:t>
            </a:r>
            <a:r>
              <a:rPr lang="en-US" sz="7600" b="1" dirty="0"/>
              <a:t/>
            </a:r>
            <a:br>
              <a:rPr lang="en-US" sz="7600" b="1" dirty="0"/>
            </a:br>
            <a:r>
              <a:rPr lang="en-US" sz="7600" b="1" dirty="0" smtClean="0"/>
              <a:t>Presentation</a:t>
            </a:r>
          </a:p>
          <a:p>
            <a:pPr algn="ctr">
              <a:spcAft>
                <a:spcPts val="0"/>
              </a:spcAft>
            </a:pPr>
            <a:endParaRPr lang="en-US" sz="5200" b="1" dirty="0" smtClean="0"/>
          </a:p>
          <a:p>
            <a:pPr>
              <a:spcAft>
                <a:spcPts val="0"/>
              </a:spcAft>
            </a:pPr>
            <a:r>
              <a:rPr lang="en-US" sz="2800" dirty="0"/>
              <a:t>Presented </a:t>
            </a:r>
            <a:r>
              <a:rPr lang="en-US" sz="2800" dirty="0" smtClean="0"/>
              <a:t>March 30, </a:t>
            </a:r>
            <a:r>
              <a:rPr lang="en-US" sz="2800" dirty="0"/>
              <a:t>2023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56" b="80837" l="3072" r="96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08" y="152400"/>
            <a:ext cx="2438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163E1-0662-40F5-9829-C78E4EA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62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latin typeface="+mn-lt"/>
              </a:rPr>
              <a:t>City of Englewood</a:t>
            </a:r>
            <a:r>
              <a:rPr lang="en-US" sz="3400" b="1" dirty="0">
                <a:latin typeface="+mn-lt"/>
              </a:rPr>
              <a:t/>
            </a:r>
            <a:br>
              <a:rPr lang="en-US" sz="3400" b="1" dirty="0">
                <a:latin typeface="+mn-lt"/>
              </a:rPr>
            </a:br>
            <a:r>
              <a:rPr lang="en-US" sz="3400" b="1" dirty="0" smtClean="0">
                <a:latin typeface="+mn-lt"/>
              </a:rPr>
              <a:t>2023 </a:t>
            </a:r>
            <a:r>
              <a:rPr lang="en-US" sz="3400" b="1" dirty="0">
                <a:latin typeface="+mn-lt"/>
              </a:rPr>
              <a:t>Total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448E5-00BB-4ADA-B540-FC8AE6C1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total proposed budget is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$74,413,656.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It is 4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.87%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greater than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2022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budget.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E60A5FB-C310-4F97-ACA2-72204A5F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98869"/>
              </p:ext>
            </p:extLst>
          </p:nvPr>
        </p:nvGraphicFramePr>
        <p:xfrm>
          <a:off x="838200" y="2514600"/>
          <a:ext cx="81915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257485449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147944901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336482386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101205645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3220637636"/>
                    </a:ext>
                  </a:extLst>
                </a:gridCol>
              </a:tblGrid>
              <a:tr h="4717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Revenue Highlights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Increase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(Decrease)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Percent Change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500412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Fund Balance (Surplus)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3,100,000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3,000,000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$100,000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.033%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421882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Energy Tax  (State Aid)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   </a:t>
                      </a:r>
                      <a:r>
                        <a:rPr lang="en-US" sz="1600" b="1" dirty="0" smtClean="0"/>
                        <a:t>2,782,397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   </a:t>
                      </a:r>
                      <a:r>
                        <a:rPr lang="en-US" sz="1600" b="1" dirty="0" smtClean="0"/>
                        <a:t>2,763,296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10,101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0.003%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12315"/>
                  </a:ext>
                </a:extLst>
              </a:tr>
              <a:tr h="7491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Uniform Construction Code</a:t>
                      </a:r>
                    </a:p>
                  </a:txBody>
                  <a:tcPr>
                    <a:solidFill>
                      <a:srgbClr val="DAE5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   </a:t>
                      </a:r>
                      <a:r>
                        <a:rPr lang="en-US" sz="1600" b="1" dirty="0" smtClean="0"/>
                        <a:t>868,800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  </a:t>
                      </a:r>
                      <a:r>
                        <a:rPr lang="en-US" sz="1600" b="1" dirty="0" smtClean="0"/>
                        <a:t>1,116,600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($247,800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(</a:t>
                      </a:r>
                      <a:r>
                        <a:rPr lang="en-US" sz="1600" b="1" dirty="0" smtClean="0"/>
                        <a:t>22.22%)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88311"/>
                  </a:ext>
                </a:extLst>
              </a:tr>
              <a:tr h="3132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Fees &amp;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     </a:t>
                      </a:r>
                      <a:r>
                        <a:rPr lang="en-US" sz="1600" b="1" dirty="0" smtClean="0"/>
                        <a:t>265,100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271,500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(6,400)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(2.36%)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643057"/>
                  </a:ext>
                </a:extLst>
              </a:tr>
              <a:tr h="3132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Open Space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344512"/>
                  </a:ext>
                </a:extLst>
              </a:tr>
              <a:tr h="52719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Amount To Be Raised By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 </a:t>
                      </a:r>
                      <a:r>
                        <a:rPr lang="en-US" sz="1600" b="1" dirty="0" smtClean="0"/>
                        <a:t>59,431,421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$58,075,674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1,355,747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2.33%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62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163E1-0662-40F5-9829-C78E4EA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+mn-lt"/>
              </a:rPr>
              <a:t>City of Englewood</a:t>
            </a:r>
            <a:r>
              <a:rPr lang="en-US" sz="4400" b="1" dirty="0">
                <a:latin typeface="+mn-lt"/>
              </a:rPr>
              <a:t/>
            </a:r>
            <a:br>
              <a:rPr lang="en-US" sz="4400" b="1" dirty="0">
                <a:latin typeface="+mn-lt"/>
              </a:rPr>
            </a:br>
            <a:r>
              <a:rPr lang="en-US" sz="4400" b="1" dirty="0" smtClean="0">
                <a:latin typeface="+mn-lt"/>
              </a:rPr>
              <a:t>2023 </a:t>
            </a:r>
            <a:r>
              <a:rPr lang="en-US" sz="4400" b="1" dirty="0">
                <a:latin typeface="+mn-lt"/>
              </a:rPr>
              <a:t>Total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448E5-00BB-4ADA-B540-FC8AE6C1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1676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total proposed budget is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$74,413,656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Items of Interest: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E60A5FB-C310-4F97-ACA2-72204A5F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54675"/>
              </p:ext>
            </p:extLst>
          </p:nvPr>
        </p:nvGraphicFramePr>
        <p:xfrm>
          <a:off x="1143000" y="2314259"/>
          <a:ext cx="7620000" cy="354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57485449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47944901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33648238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3292140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452780700"/>
                    </a:ext>
                  </a:extLst>
                </a:gridCol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Expense Highlights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Increase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(Decrease)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Percentage Change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500412"/>
                  </a:ext>
                </a:extLst>
              </a:tr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Salaries and Wages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33,260,300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$32,253,100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1,007,200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3.12%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5421882"/>
                  </a:ext>
                </a:extLst>
              </a:tr>
              <a:tr h="2478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Library</a:t>
                      </a:r>
                    </a:p>
                  </a:txBody>
                  <a:tcP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 </a:t>
                      </a:r>
                      <a:r>
                        <a:rPr lang="en-US" sz="1400" b="1" dirty="0" smtClean="0"/>
                        <a:t>2,105,870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$2,105,870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88311"/>
                  </a:ext>
                </a:extLst>
              </a:tr>
              <a:tr h="9418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Garbage and Recycling</a:t>
                      </a:r>
                    </a:p>
                    <a:p>
                      <a:pPr algn="ctr"/>
                      <a:r>
                        <a:rPr lang="en-US" sz="1400" b="1" dirty="0"/>
                        <a:t>-Includes collection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 </a:t>
                      </a:r>
                      <a:r>
                        <a:rPr lang="en-US" sz="1400" b="1" dirty="0" smtClean="0"/>
                        <a:t>1,000,000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$1,100,000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$100,000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(9.09)%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643057"/>
                  </a:ext>
                </a:extLst>
              </a:tr>
              <a:tr h="5948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Leaf</a:t>
                      </a:r>
                      <a:r>
                        <a:rPr lang="en-US" sz="1400" b="1" baseline="0" dirty="0" smtClean="0"/>
                        <a:t> Disposal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$300,000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$260,000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$40,000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15.38%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344512"/>
                  </a:ext>
                </a:extLst>
              </a:tr>
              <a:tr h="7683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Capital </a:t>
                      </a:r>
                      <a:r>
                        <a:rPr lang="en-US" sz="1400" b="1" dirty="0" smtClean="0"/>
                        <a:t>Improvements</a:t>
                      </a:r>
                    </a:p>
                    <a:p>
                      <a:pPr algn="ctr"/>
                      <a:r>
                        <a:rPr lang="en-US" sz="1400" b="1" dirty="0" smtClean="0"/>
                        <a:t>(5% Down Payment)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 </a:t>
                      </a:r>
                      <a:r>
                        <a:rPr lang="en-US" sz="1400" b="1" dirty="0" smtClean="0"/>
                        <a:t>520,000 </a:t>
                      </a:r>
                    </a:p>
                    <a:p>
                      <a:pPr algn="ctr"/>
                      <a:r>
                        <a:rPr lang="en-US" sz="1200" b="1" dirty="0" smtClean="0"/>
                        <a:t>(Excluded Grants)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$585,000</a:t>
                      </a:r>
                    </a:p>
                    <a:p>
                      <a:pPr algn="ctr"/>
                      <a:r>
                        <a:rPr lang="en-US" sz="1400" b="1" dirty="0" smtClean="0"/>
                        <a:t>(Included Grants)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($65,000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(11.11)%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62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0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163E1-0662-40F5-9829-C78E4EA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City of Englewood2023 </a:t>
            </a:r>
            <a:r>
              <a:rPr lang="en-US" sz="4400" dirty="0">
                <a:latin typeface="+mn-lt"/>
              </a:rPr>
              <a:t>Budget </a:t>
            </a:r>
            <a:r>
              <a:rPr lang="en-US" sz="4400" dirty="0" smtClean="0">
                <a:latin typeface="+mn-lt"/>
              </a:rPr>
              <a:t>INTRODUCTION </a:t>
            </a:r>
            <a:r>
              <a:rPr lang="en-US" sz="4400" dirty="0">
                <a:latin typeface="+mn-lt"/>
              </a:rPr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448E5-00BB-4ADA-B540-FC8AE6C1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305800" cy="4191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Budget results in an increase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$9.75 per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month 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$117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annually in the portion of a resident’s tax bill for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City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purposes on an average home assessed 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$471,500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This equates to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.025 tax rate increase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City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portion of the tax on an average home would increase from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$5,997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$6,164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This includes local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tax and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local library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tax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School and County taxes are additional.</a:t>
            </a:r>
          </a:p>
        </p:txBody>
      </p:sp>
    </p:spTree>
    <p:extLst>
      <p:ext uri="{BB962C8B-B14F-4D97-AF65-F5344CB8AC3E}">
        <p14:creationId xmlns:p14="http://schemas.microsoft.com/office/powerpoint/2010/main" val="12240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-152400"/>
            <a:ext cx="8001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OF ENGLEWOOD 2023 MUNICIPAL BUDGET FACT SHEET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The 2023 Municipal Budget was introduced at the March 30</a:t>
            </a:r>
            <a:r>
              <a:rPr lang="en-US" sz="1400" i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Council Meeting. It is scheduled for a public hearing and adoption at the May 2nd Council Meeting.</a:t>
            </a:r>
            <a:endParaRPr lang="en-US" dirty="0"/>
          </a:p>
          <a:p>
            <a:pPr algn="ctr"/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budget as proposed would result in a 1.95% increase in the portion of a resident’s tax bill for City services.  This equates to $117 on an average home (assessed at $471,500).  The City portion of the tax on an average home would increase from $5,997 to $6,164. School and County taxes are additional.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proposed budget includes total budget appropriations of $74,413,656, an increase of 4.87% from 2022 (not including American Rescue Plan funding);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amount to be raised by taxation is proposed at $59,431,421.  This is a 2.33% increase. This proposed tax levy is under the maximum allowable State Levy cap by nearly $2,205,000.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City tax rate will increase from 1.282 to 1.307 per $100 of assessed value.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Notable line items included in the City’s 2023 budget of $74,413,656 are: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Salaries and Wages - $33,260,300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Costs - $7,460,000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 Contributions - $7,093,636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 Service - $6,633,765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Garbage and Recycling Collection and Disposal - $1,000,000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 Library - $2,105,870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increases from the budget as adopted in 2022 include: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Salaries and Wages - $1,007,200 – contracted increase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Pension - $642,255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budget meets the City’s goals: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Stabilize the use of surplus – In 2022, the Fund Balance for the City increased primarily because of some significant increases in PILOT revenue.  The City’s Fund Balance and Use of Surplus policy is 15 to 20% of the overall budget. The use of surplus in the Operating Budget was increased to ease the burden on taxpayers.  We will be able to regenerate the amount of surplus used.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is to minimize the tax increase and keep it under the tax levy cap.  The proposed budget reflects a 1.95% increase in the portion of a resident’s tax bill for City services.  The increase is within the amount permitted by the tax levy cap.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Projects - In 2023, the City will invest more and increase the number of Capital Projects undertaken so that we are better positioned to withstand the greater severity of storms.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4357</TotalTime>
  <Words>285</Words>
  <Application>Microsoft Office PowerPoint</Application>
  <PresentationFormat>On-screen Show (4:3)</PresentationFormat>
  <Paragraphs>114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</vt:lpstr>
      <vt:lpstr>Courier New</vt:lpstr>
      <vt:lpstr>Georgia</vt:lpstr>
      <vt:lpstr>Lucida Handwriting</vt:lpstr>
      <vt:lpstr>Symbol</vt:lpstr>
      <vt:lpstr>Times New Roman</vt:lpstr>
      <vt:lpstr>Parallax</vt:lpstr>
      <vt:lpstr>                                                              The City of ENGLEWOOD    </vt:lpstr>
      <vt:lpstr>City of Englewood 2023 Total Proposed Budget</vt:lpstr>
      <vt:lpstr>City of Englewood 2023 Total Proposed Budget</vt:lpstr>
      <vt:lpstr>City of Englewood2023 Budget INTRODUCTION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Budget Presentation 2014</dc:title>
  <dc:creator>tciccarone</dc:creator>
  <cp:lastModifiedBy>Norma Kavanagh</cp:lastModifiedBy>
  <cp:revision>606</cp:revision>
  <cp:lastPrinted>2023-03-28T20:39:02Z</cp:lastPrinted>
  <dcterms:created xsi:type="dcterms:W3CDTF">2014-01-23T17:50:20Z</dcterms:created>
  <dcterms:modified xsi:type="dcterms:W3CDTF">2023-04-06T19:09:21Z</dcterms:modified>
</cp:coreProperties>
</file>